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3" r:id="rId3"/>
    <p:sldId id="285" r:id="rId4"/>
    <p:sldId id="286" r:id="rId5"/>
    <p:sldId id="287" r:id="rId6"/>
    <p:sldId id="288" r:id="rId7"/>
    <p:sldId id="284" r:id="rId8"/>
    <p:sldId id="291" r:id="rId9"/>
    <p:sldId id="292" r:id="rId10"/>
    <p:sldId id="293" r:id="rId11"/>
    <p:sldId id="28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08EAA8-45CD-4E54-9715-24E805FA0396}">
  <a:tblStyle styleId="{E008EAA8-45CD-4E54-9715-24E805FA0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94360"/>
  </p:normalViewPr>
  <p:slideViewPr>
    <p:cSldViewPr snapToGrid="0" snapToObjects="1">
      <p:cViewPr varScale="1">
        <p:scale>
          <a:sx n="128" d="100"/>
          <a:sy n="128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2DEDF-8BC2-4B4C-B531-2313FCCBEFDB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E40117-D102-8F4C-B52D-497DE3EFE576}">
      <dgm:prSet phldrT="[Text]" custT="1"/>
      <dgm:spPr/>
      <dgm:t>
        <a:bodyPr/>
        <a:lstStyle/>
        <a:p>
          <a:r>
            <a:rPr lang="en-US" sz="1600" b="0" dirty="0" smtClean="0">
              <a:latin typeface="+mn-lt"/>
            </a:rPr>
            <a:t>Data Input from Wal-Mart and Remitly</a:t>
          </a:r>
          <a:endParaRPr lang="en-US" sz="1600" b="0" dirty="0">
            <a:latin typeface="+mn-lt"/>
          </a:endParaRPr>
        </a:p>
      </dgm:t>
    </dgm:pt>
    <dgm:pt modelId="{67BD7D8D-DE49-A748-A33E-F12E9D8479E7}" type="parTrans" cxnId="{06636C7B-51D5-BB42-967A-655BEF69DCC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7F4A4DAF-CDFF-B743-B83E-F09E655C2381}" type="sibTrans" cxnId="{06636C7B-51D5-BB42-967A-655BEF69DCC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56C8C2D8-52B8-C749-8C6B-27803670E249}">
      <dgm:prSet phldrT="[Text]" custT="1"/>
      <dgm:spPr/>
      <dgm:t>
        <a:bodyPr/>
        <a:lstStyle/>
        <a:p>
          <a:r>
            <a:rPr lang="en-US" sz="1600" b="0" dirty="0" smtClean="0">
              <a:latin typeface="+mn-lt"/>
            </a:rPr>
            <a:t>Sender and recipient credentials, transaction details, location and devices info</a:t>
          </a:r>
          <a:endParaRPr lang="en-US" sz="1600" b="0" dirty="0">
            <a:latin typeface="+mn-lt"/>
          </a:endParaRPr>
        </a:p>
      </dgm:t>
    </dgm:pt>
    <dgm:pt modelId="{FEB9F110-D492-DD45-AE05-9E4D6C27CD4E}" type="parTrans" cxnId="{291077EB-9744-E04F-A55F-18C971F3F47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88593667-9F1E-C14A-9595-E0EB97C3AA66}" type="sibTrans" cxnId="{291077EB-9744-E04F-A55F-18C971F3F47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A0EB8783-465B-0F43-9CBA-1AC08006C561}">
      <dgm:prSet phldrT="[Text]" custT="1"/>
      <dgm:spPr/>
      <dgm:t>
        <a:bodyPr/>
        <a:lstStyle/>
        <a:p>
          <a:r>
            <a:rPr lang="en-US" sz="1600" b="0" dirty="0" smtClean="0">
              <a:latin typeface="+mn-lt"/>
            </a:rPr>
            <a:t>Rule Based (Algorithmic) Fraud Detection Logic</a:t>
          </a:r>
          <a:endParaRPr lang="en-US" sz="1600" b="0" dirty="0">
            <a:latin typeface="+mn-lt"/>
          </a:endParaRPr>
        </a:p>
      </dgm:t>
    </dgm:pt>
    <dgm:pt modelId="{FBF1274B-8864-0041-826F-0077AED290E9}" type="parTrans" cxnId="{016EADD9-C7AD-764B-A8D6-D766F6A02D8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DFCEDD39-5007-A74A-9C38-A7BE62D71F6C}" type="sibTrans" cxnId="{016EADD9-C7AD-764B-A8D6-D766F6A02D8F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B4F9EBFD-07EE-904A-9AFA-D6D577CB1B79}">
      <dgm:prSet phldrT="[Text]" custT="1"/>
      <dgm:spPr/>
      <dgm:t>
        <a:bodyPr/>
        <a:lstStyle/>
        <a:p>
          <a:r>
            <a:rPr lang="en-US" sz="1600" b="0" dirty="0" smtClean="0">
              <a:latin typeface="+mn-lt"/>
            </a:rPr>
            <a:t>Machine Learning Algorithms</a:t>
          </a:r>
          <a:endParaRPr lang="en-US" sz="1600" b="0" dirty="0">
            <a:latin typeface="+mn-lt"/>
          </a:endParaRPr>
        </a:p>
      </dgm:t>
    </dgm:pt>
    <dgm:pt modelId="{484C8BCE-C7FA-DA4D-89A4-221A09855AB0}" type="parTrans" cxnId="{91BE8E88-A1C9-1F40-B962-B9502A8ADA5E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6F70DC65-9397-9647-9774-C84C24AA16E1}" type="sibTrans" cxnId="{91BE8E88-A1C9-1F40-B962-B9502A8ADA5E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64DC46FB-0445-BC46-BDC8-F8CE047A5E1E}">
      <dgm:prSet custT="1"/>
      <dgm:spPr/>
      <dgm:t>
        <a:bodyPr/>
        <a:lstStyle/>
        <a:p>
          <a:r>
            <a:rPr lang="en-US" sz="1600" b="0" dirty="0" smtClean="0">
              <a:latin typeface="+mn-lt"/>
            </a:rPr>
            <a:t>Output</a:t>
          </a:r>
          <a:endParaRPr lang="en-US" sz="1600" b="0" dirty="0">
            <a:latin typeface="+mn-lt"/>
          </a:endParaRPr>
        </a:p>
      </dgm:t>
    </dgm:pt>
    <dgm:pt modelId="{1D7A2579-D3F8-9F45-8E9B-653469BC821F}" type="parTrans" cxnId="{D93DD170-4FF2-A643-AE48-1BC3AE982EF0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4DE744D6-5F80-2047-AA60-34559F3E3D7B}" type="sibTrans" cxnId="{D93DD170-4FF2-A643-AE48-1BC3AE982EF0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7CDA224F-D745-D341-984D-BAEA769B1F2B}">
      <dgm:prSet custT="1"/>
      <dgm:spPr/>
      <dgm:t>
        <a:bodyPr/>
        <a:lstStyle/>
        <a:p>
          <a:r>
            <a:rPr lang="en-US" sz="1600" b="0" dirty="0" smtClean="0">
              <a:latin typeface="+mn-lt"/>
            </a:rPr>
            <a:t>Average of the two algorithms, a list </a:t>
          </a:r>
          <a:r>
            <a:rPr lang="en-US" sz="1600" b="0" dirty="0" smtClean="0">
              <a:latin typeface="+mn-lt"/>
            </a:rPr>
            <a:t>of probability e.g. [80%, 30%, 0%, 0%] </a:t>
          </a:r>
        </a:p>
      </dgm:t>
    </dgm:pt>
    <dgm:pt modelId="{6C7D27CC-F0A5-B14A-8A06-1E900AD13EF0}" type="parTrans" cxnId="{0344C12E-179B-6E41-B504-9CDAE3CD17C0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3082548F-EB59-2E4B-B90C-5036D9542E54}" type="sibTrans" cxnId="{0344C12E-179B-6E41-B504-9CDAE3CD17C0}">
      <dgm:prSet/>
      <dgm:spPr/>
      <dgm:t>
        <a:bodyPr/>
        <a:lstStyle/>
        <a:p>
          <a:endParaRPr lang="en-US" sz="1600" b="0">
            <a:latin typeface="+mn-lt"/>
          </a:endParaRPr>
        </a:p>
      </dgm:t>
    </dgm:pt>
    <dgm:pt modelId="{D76F71DF-A208-4947-BFC0-CC952FC70888}" type="pres">
      <dgm:prSet presAssocID="{6B52DEDF-8BC2-4B4C-B531-2313FCCBEF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AC1D63-578F-B64C-AD96-0A1A69608836}" type="pres">
      <dgm:prSet presAssocID="{64DC46FB-0445-BC46-BDC8-F8CE047A5E1E}" presName="boxAndChildren" presStyleCnt="0"/>
      <dgm:spPr/>
    </dgm:pt>
    <dgm:pt modelId="{DE208D6C-CD69-B346-8B24-6634E6DBFD35}" type="pres">
      <dgm:prSet presAssocID="{64DC46FB-0445-BC46-BDC8-F8CE047A5E1E}" presName="parentTextBox" presStyleLbl="node1" presStyleIdx="0" presStyleCnt="4"/>
      <dgm:spPr/>
      <dgm:t>
        <a:bodyPr/>
        <a:lstStyle/>
        <a:p>
          <a:endParaRPr lang="en-US"/>
        </a:p>
      </dgm:t>
    </dgm:pt>
    <dgm:pt modelId="{A69D3501-E8B0-6942-BC12-93EE7271AC9F}" type="pres">
      <dgm:prSet presAssocID="{64DC46FB-0445-BC46-BDC8-F8CE047A5E1E}" presName="entireBox" presStyleLbl="node1" presStyleIdx="0" presStyleCnt="4"/>
      <dgm:spPr/>
      <dgm:t>
        <a:bodyPr/>
        <a:lstStyle/>
        <a:p>
          <a:endParaRPr lang="en-US"/>
        </a:p>
      </dgm:t>
    </dgm:pt>
    <dgm:pt modelId="{BC4E2DA4-9A92-9A49-8EE5-549D75CC6EE1}" type="pres">
      <dgm:prSet presAssocID="{64DC46FB-0445-BC46-BDC8-F8CE047A5E1E}" presName="descendantBox" presStyleCnt="0"/>
      <dgm:spPr/>
    </dgm:pt>
    <dgm:pt modelId="{40D15A9A-2F53-E341-A187-C9A65A05D7A5}" type="pres">
      <dgm:prSet presAssocID="{7CDA224F-D745-D341-984D-BAEA769B1F2B}" presName="childTextBox" presStyleLbl="fgAccFollowNode1" presStyleIdx="0" presStyleCnt="2" custScaleX="36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AC4A5-6DA3-A440-8152-14ECF6CC9724}" type="pres">
      <dgm:prSet presAssocID="{6F70DC65-9397-9647-9774-C84C24AA16E1}" presName="sp" presStyleCnt="0"/>
      <dgm:spPr/>
    </dgm:pt>
    <dgm:pt modelId="{849E33A7-04B9-F54E-B668-68C3C840D229}" type="pres">
      <dgm:prSet presAssocID="{B4F9EBFD-07EE-904A-9AFA-D6D577CB1B79}" presName="arrowAndChildren" presStyleCnt="0"/>
      <dgm:spPr/>
    </dgm:pt>
    <dgm:pt modelId="{058E4285-4D17-024E-9F22-62A7B219C7D9}" type="pres">
      <dgm:prSet presAssocID="{B4F9EBFD-07EE-904A-9AFA-D6D577CB1B79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677B761E-13DB-BC4D-87AD-D1A647CE2750}" type="pres">
      <dgm:prSet presAssocID="{DFCEDD39-5007-A74A-9C38-A7BE62D71F6C}" presName="sp" presStyleCnt="0"/>
      <dgm:spPr/>
    </dgm:pt>
    <dgm:pt modelId="{E87BDCE9-7D29-E44F-BF53-ED2DACFEB191}" type="pres">
      <dgm:prSet presAssocID="{A0EB8783-465B-0F43-9CBA-1AC08006C561}" presName="arrowAndChildren" presStyleCnt="0"/>
      <dgm:spPr/>
    </dgm:pt>
    <dgm:pt modelId="{EA8DF697-7D2C-8646-AEE3-9598D60AF189}" type="pres">
      <dgm:prSet presAssocID="{A0EB8783-465B-0F43-9CBA-1AC08006C561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31824A6-88D8-B543-AD97-C142611D1A3C}" type="pres">
      <dgm:prSet presAssocID="{7F4A4DAF-CDFF-B743-B83E-F09E655C2381}" presName="sp" presStyleCnt="0"/>
      <dgm:spPr/>
    </dgm:pt>
    <dgm:pt modelId="{778780AA-B199-EE4A-8D62-5930DF946CDB}" type="pres">
      <dgm:prSet presAssocID="{0BE40117-D102-8F4C-B52D-497DE3EFE576}" presName="arrowAndChildren" presStyleCnt="0"/>
      <dgm:spPr/>
    </dgm:pt>
    <dgm:pt modelId="{3C68C688-5285-E445-9CE4-258C9C95AC0A}" type="pres">
      <dgm:prSet presAssocID="{0BE40117-D102-8F4C-B52D-497DE3EFE5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BA8F9178-DE8C-9244-84C0-824108C652FD}" type="pres">
      <dgm:prSet presAssocID="{0BE40117-D102-8F4C-B52D-497DE3EFE576}" presName="arrow" presStyleLbl="node1" presStyleIdx="3" presStyleCnt="4" custLinFactNeighborY="-12861"/>
      <dgm:spPr/>
      <dgm:t>
        <a:bodyPr/>
        <a:lstStyle/>
        <a:p>
          <a:endParaRPr lang="en-US"/>
        </a:p>
      </dgm:t>
    </dgm:pt>
    <dgm:pt modelId="{D97F7A98-74B4-564D-B478-85B7696AA898}" type="pres">
      <dgm:prSet presAssocID="{0BE40117-D102-8F4C-B52D-497DE3EFE576}" presName="descendantArrow" presStyleCnt="0"/>
      <dgm:spPr/>
    </dgm:pt>
    <dgm:pt modelId="{61750976-4667-2145-A557-FC4F8C15B306}" type="pres">
      <dgm:prSet presAssocID="{56C8C2D8-52B8-C749-8C6B-27803670E249}" presName="childTextArrow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3DD170-4FF2-A643-AE48-1BC3AE982EF0}" srcId="{6B52DEDF-8BC2-4B4C-B531-2313FCCBEFDB}" destId="{64DC46FB-0445-BC46-BDC8-F8CE047A5E1E}" srcOrd="3" destOrd="0" parTransId="{1D7A2579-D3F8-9F45-8E9B-653469BC821F}" sibTransId="{4DE744D6-5F80-2047-AA60-34559F3E3D7B}"/>
    <dgm:cxn modelId="{5A003335-6139-0C47-A268-32A98FC2254A}" type="presOf" srcId="{56C8C2D8-52B8-C749-8C6B-27803670E249}" destId="{61750976-4667-2145-A557-FC4F8C15B306}" srcOrd="0" destOrd="0" presId="urn:microsoft.com/office/officeart/2005/8/layout/process4"/>
    <dgm:cxn modelId="{4DE3C9D1-047F-5D49-B6BA-5DC3D608A7AC}" type="presOf" srcId="{B4F9EBFD-07EE-904A-9AFA-D6D577CB1B79}" destId="{058E4285-4D17-024E-9F22-62A7B219C7D9}" srcOrd="0" destOrd="0" presId="urn:microsoft.com/office/officeart/2005/8/layout/process4"/>
    <dgm:cxn modelId="{669B8A7C-2007-4643-B0D1-21D2827DFB0A}" type="presOf" srcId="{7CDA224F-D745-D341-984D-BAEA769B1F2B}" destId="{40D15A9A-2F53-E341-A187-C9A65A05D7A5}" srcOrd="0" destOrd="0" presId="urn:microsoft.com/office/officeart/2005/8/layout/process4"/>
    <dgm:cxn modelId="{06636C7B-51D5-BB42-967A-655BEF69DCCF}" srcId="{6B52DEDF-8BC2-4B4C-B531-2313FCCBEFDB}" destId="{0BE40117-D102-8F4C-B52D-497DE3EFE576}" srcOrd="0" destOrd="0" parTransId="{67BD7D8D-DE49-A748-A33E-F12E9D8479E7}" sibTransId="{7F4A4DAF-CDFF-B743-B83E-F09E655C2381}"/>
    <dgm:cxn modelId="{4D2E4F6E-E9F6-C340-A8D6-BBF15545CC5D}" type="presOf" srcId="{0BE40117-D102-8F4C-B52D-497DE3EFE576}" destId="{3C68C688-5285-E445-9CE4-258C9C95AC0A}" srcOrd="0" destOrd="0" presId="urn:microsoft.com/office/officeart/2005/8/layout/process4"/>
    <dgm:cxn modelId="{E3373400-F725-164C-A693-8BECD1C988F5}" type="presOf" srcId="{6B52DEDF-8BC2-4B4C-B531-2313FCCBEFDB}" destId="{D76F71DF-A208-4947-BFC0-CC952FC70888}" srcOrd="0" destOrd="0" presId="urn:microsoft.com/office/officeart/2005/8/layout/process4"/>
    <dgm:cxn modelId="{016EADD9-C7AD-764B-A8D6-D766F6A02D8F}" srcId="{6B52DEDF-8BC2-4B4C-B531-2313FCCBEFDB}" destId="{A0EB8783-465B-0F43-9CBA-1AC08006C561}" srcOrd="1" destOrd="0" parTransId="{FBF1274B-8864-0041-826F-0077AED290E9}" sibTransId="{DFCEDD39-5007-A74A-9C38-A7BE62D71F6C}"/>
    <dgm:cxn modelId="{BD6794D3-F2E5-564D-AABA-F18480169FF3}" type="presOf" srcId="{0BE40117-D102-8F4C-B52D-497DE3EFE576}" destId="{BA8F9178-DE8C-9244-84C0-824108C652FD}" srcOrd="1" destOrd="0" presId="urn:microsoft.com/office/officeart/2005/8/layout/process4"/>
    <dgm:cxn modelId="{91BE8E88-A1C9-1F40-B962-B9502A8ADA5E}" srcId="{6B52DEDF-8BC2-4B4C-B531-2313FCCBEFDB}" destId="{B4F9EBFD-07EE-904A-9AFA-D6D577CB1B79}" srcOrd="2" destOrd="0" parTransId="{484C8BCE-C7FA-DA4D-89A4-221A09855AB0}" sibTransId="{6F70DC65-9397-9647-9774-C84C24AA16E1}"/>
    <dgm:cxn modelId="{80D06D96-4C2B-2644-A30D-AB5274B992DF}" type="presOf" srcId="{64DC46FB-0445-BC46-BDC8-F8CE047A5E1E}" destId="{A69D3501-E8B0-6942-BC12-93EE7271AC9F}" srcOrd="1" destOrd="0" presId="urn:microsoft.com/office/officeart/2005/8/layout/process4"/>
    <dgm:cxn modelId="{291077EB-9744-E04F-A55F-18C971F3F47F}" srcId="{0BE40117-D102-8F4C-B52D-497DE3EFE576}" destId="{56C8C2D8-52B8-C749-8C6B-27803670E249}" srcOrd="0" destOrd="0" parTransId="{FEB9F110-D492-DD45-AE05-9E4D6C27CD4E}" sibTransId="{88593667-9F1E-C14A-9595-E0EB97C3AA66}"/>
    <dgm:cxn modelId="{378E14FD-1D16-C84E-B962-9239E66B5EF6}" type="presOf" srcId="{64DC46FB-0445-BC46-BDC8-F8CE047A5E1E}" destId="{DE208D6C-CD69-B346-8B24-6634E6DBFD35}" srcOrd="0" destOrd="0" presId="urn:microsoft.com/office/officeart/2005/8/layout/process4"/>
    <dgm:cxn modelId="{89BC76EC-F2A1-E348-A071-7CDACD1B1279}" type="presOf" srcId="{A0EB8783-465B-0F43-9CBA-1AC08006C561}" destId="{EA8DF697-7D2C-8646-AEE3-9598D60AF189}" srcOrd="0" destOrd="0" presId="urn:microsoft.com/office/officeart/2005/8/layout/process4"/>
    <dgm:cxn modelId="{0344C12E-179B-6E41-B504-9CDAE3CD17C0}" srcId="{64DC46FB-0445-BC46-BDC8-F8CE047A5E1E}" destId="{7CDA224F-D745-D341-984D-BAEA769B1F2B}" srcOrd="0" destOrd="0" parTransId="{6C7D27CC-F0A5-B14A-8A06-1E900AD13EF0}" sibTransId="{3082548F-EB59-2E4B-B90C-5036D9542E54}"/>
    <dgm:cxn modelId="{421459FA-7A80-8240-9567-86E531B2E503}" type="presParOf" srcId="{D76F71DF-A208-4947-BFC0-CC952FC70888}" destId="{4BAC1D63-578F-B64C-AD96-0A1A69608836}" srcOrd="0" destOrd="0" presId="urn:microsoft.com/office/officeart/2005/8/layout/process4"/>
    <dgm:cxn modelId="{C33B58E3-73B0-3747-AE35-4BB787EC1934}" type="presParOf" srcId="{4BAC1D63-578F-B64C-AD96-0A1A69608836}" destId="{DE208D6C-CD69-B346-8B24-6634E6DBFD35}" srcOrd="0" destOrd="0" presId="urn:microsoft.com/office/officeart/2005/8/layout/process4"/>
    <dgm:cxn modelId="{5249EE87-DCB9-F746-AF10-BD386A75F97A}" type="presParOf" srcId="{4BAC1D63-578F-B64C-AD96-0A1A69608836}" destId="{A69D3501-E8B0-6942-BC12-93EE7271AC9F}" srcOrd="1" destOrd="0" presId="urn:microsoft.com/office/officeart/2005/8/layout/process4"/>
    <dgm:cxn modelId="{9D474555-8846-9448-80E4-5B282410A91A}" type="presParOf" srcId="{4BAC1D63-578F-B64C-AD96-0A1A69608836}" destId="{BC4E2DA4-9A92-9A49-8EE5-549D75CC6EE1}" srcOrd="2" destOrd="0" presId="urn:microsoft.com/office/officeart/2005/8/layout/process4"/>
    <dgm:cxn modelId="{1FC8D328-4E2F-0943-8912-E1788E432E3F}" type="presParOf" srcId="{BC4E2DA4-9A92-9A49-8EE5-549D75CC6EE1}" destId="{40D15A9A-2F53-E341-A187-C9A65A05D7A5}" srcOrd="0" destOrd="0" presId="urn:microsoft.com/office/officeart/2005/8/layout/process4"/>
    <dgm:cxn modelId="{DB152013-FA53-C44C-9936-6CC1C1D061F9}" type="presParOf" srcId="{D76F71DF-A208-4947-BFC0-CC952FC70888}" destId="{C38AC4A5-6DA3-A440-8152-14ECF6CC9724}" srcOrd="1" destOrd="0" presId="urn:microsoft.com/office/officeart/2005/8/layout/process4"/>
    <dgm:cxn modelId="{82ED54F0-91A5-6D48-909C-8BA575A02FE2}" type="presParOf" srcId="{D76F71DF-A208-4947-BFC0-CC952FC70888}" destId="{849E33A7-04B9-F54E-B668-68C3C840D229}" srcOrd="2" destOrd="0" presId="urn:microsoft.com/office/officeart/2005/8/layout/process4"/>
    <dgm:cxn modelId="{E42836BB-87A4-6245-9AAC-D71734859B0B}" type="presParOf" srcId="{849E33A7-04B9-F54E-B668-68C3C840D229}" destId="{058E4285-4D17-024E-9F22-62A7B219C7D9}" srcOrd="0" destOrd="0" presId="urn:microsoft.com/office/officeart/2005/8/layout/process4"/>
    <dgm:cxn modelId="{ABD03F4E-3F90-2849-8B3D-8C40D17BE02E}" type="presParOf" srcId="{D76F71DF-A208-4947-BFC0-CC952FC70888}" destId="{677B761E-13DB-BC4D-87AD-D1A647CE2750}" srcOrd="3" destOrd="0" presId="urn:microsoft.com/office/officeart/2005/8/layout/process4"/>
    <dgm:cxn modelId="{AFDE1B3B-C509-7C40-AFD5-B58D69F60193}" type="presParOf" srcId="{D76F71DF-A208-4947-BFC0-CC952FC70888}" destId="{E87BDCE9-7D29-E44F-BF53-ED2DACFEB191}" srcOrd="4" destOrd="0" presId="urn:microsoft.com/office/officeart/2005/8/layout/process4"/>
    <dgm:cxn modelId="{35E45918-530E-1E45-94DB-455814288297}" type="presParOf" srcId="{E87BDCE9-7D29-E44F-BF53-ED2DACFEB191}" destId="{EA8DF697-7D2C-8646-AEE3-9598D60AF189}" srcOrd="0" destOrd="0" presId="urn:microsoft.com/office/officeart/2005/8/layout/process4"/>
    <dgm:cxn modelId="{872D73A6-315C-4345-9DF6-CED01DA3CFF5}" type="presParOf" srcId="{D76F71DF-A208-4947-BFC0-CC952FC70888}" destId="{131824A6-88D8-B543-AD97-C142611D1A3C}" srcOrd="5" destOrd="0" presId="urn:microsoft.com/office/officeart/2005/8/layout/process4"/>
    <dgm:cxn modelId="{5CEF9C03-6462-0346-BB6A-64C8A1FF6E92}" type="presParOf" srcId="{D76F71DF-A208-4947-BFC0-CC952FC70888}" destId="{778780AA-B199-EE4A-8D62-5930DF946CDB}" srcOrd="6" destOrd="0" presId="urn:microsoft.com/office/officeart/2005/8/layout/process4"/>
    <dgm:cxn modelId="{C6F48EA1-6FBE-FD4F-8A7E-A2FAFF7FF466}" type="presParOf" srcId="{778780AA-B199-EE4A-8D62-5930DF946CDB}" destId="{3C68C688-5285-E445-9CE4-258C9C95AC0A}" srcOrd="0" destOrd="0" presId="urn:microsoft.com/office/officeart/2005/8/layout/process4"/>
    <dgm:cxn modelId="{BF186FA6-EEAC-A34B-8EA4-385615941EF7}" type="presParOf" srcId="{778780AA-B199-EE4A-8D62-5930DF946CDB}" destId="{BA8F9178-DE8C-9244-84C0-824108C652FD}" srcOrd="1" destOrd="0" presId="urn:microsoft.com/office/officeart/2005/8/layout/process4"/>
    <dgm:cxn modelId="{73D48AFE-63C0-A746-9ED8-EDEB23BB2AD5}" type="presParOf" srcId="{778780AA-B199-EE4A-8D62-5930DF946CDB}" destId="{D97F7A98-74B4-564D-B478-85B7696AA898}" srcOrd="2" destOrd="0" presId="urn:microsoft.com/office/officeart/2005/8/layout/process4"/>
    <dgm:cxn modelId="{F03C5766-8A29-304C-9D15-782E856D6C40}" type="presParOf" srcId="{D97F7A98-74B4-564D-B478-85B7696AA898}" destId="{61750976-4667-2145-A557-FC4F8C15B30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3501-E8B0-6942-BC12-93EE7271AC9F}">
      <dsp:nvSpPr>
        <dsp:cNvPr id="0" name=""/>
        <dsp:cNvSpPr/>
      </dsp:nvSpPr>
      <dsp:spPr>
        <a:xfrm>
          <a:off x="0" y="2849113"/>
          <a:ext cx="7571966" cy="623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Output</a:t>
          </a:r>
          <a:endParaRPr lang="en-US" sz="1600" b="0" kern="1200" dirty="0">
            <a:latin typeface="+mn-lt"/>
          </a:endParaRPr>
        </a:p>
      </dsp:txBody>
      <dsp:txXfrm>
        <a:off x="0" y="2849113"/>
        <a:ext cx="7571966" cy="336590"/>
      </dsp:txXfrm>
    </dsp:sp>
    <dsp:sp modelId="{40D15A9A-2F53-E341-A187-C9A65A05D7A5}">
      <dsp:nvSpPr>
        <dsp:cNvPr id="0" name=""/>
        <dsp:cNvSpPr/>
      </dsp:nvSpPr>
      <dsp:spPr>
        <a:xfrm>
          <a:off x="2264" y="3173238"/>
          <a:ext cx="7567436" cy="2867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Average of the two algorithms, a list </a:t>
          </a:r>
          <a:r>
            <a:rPr lang="en-US" sz="1600" b="0" kern="1200" dirty="0" smtClean="0">
              <a:latin typeface="+mn-lt"/>
            </a:rPr>
            <a:t>of probability e.g. [80%, 30%, 0%, 0%] </a:t>
          </a:r>
        </a:p>
      </dsp:txBody>
      <dsp:txXfrm>
        <a:off x="2264" y="3173238"/>
        <a:ext cx="7567436" cy="286725"/>
      </dsp:txXfrm>
    </dsp:sp>
    <dsp:sp modelId="{058E4285-4D17-024E-9F22-62A7B219C7D9}">
      <dsp:nvSpPr>
        <dsp:cNvPr id="0" name=""/>
        <dsp:cNvSpPr/>
      </dsp:nvSpPr>
      <dsp:spPr>
        <a:xfrm rot="10800000">
          <a:off x="0" y="1899802"/>
          <a:ext cx="7571966" cy="9586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Machine Learning Algorithms</a:t>
          </a:r>
          <a:endParaRPr lang="en-US" sz="1600" b="0" kern="1200" dirty="0">
            <a:latin typeface="+mn-lt"/>
          </a:endParaRPr>
        </a:p>
      </dsp:txBody>
      <dsp:txXfrm rot="10800000">
        <a:off x="0" y="1899802"/>
        <a:ext cx="7571966" cy="622909"/>
      </dsp:txXfrm>
    </dsp:sp>
    <dsp:sp modelId="{EA8DF697-7D2C-8646-AEE3-9598D60AF189}">
      <dsp:nvSpPr>
        <dsp:cNvPr id="0" name=""/>
        <dsp:cNvSpPr/>
      </dsp:nvSpPr>
      <dsp:spPr>
        <a:xfrm rot="10800000">
          <a:off x="0" y="950491"/>
          <a:ext cx="7571966" cy="9586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Rule Based (Algorithmic) Fraud Detection Logic</a:t>
          </a:r>
          <a:endParaRPr lang="en-US" sz="1600" b="0" kern="1200" dirty="0">
            <a:latin typeface="+mn-lt"/>
          </a:endParaRPr>
        </a:p>
      </dsp:txBody>
      <dsp:txXfrm rot="10800000">
        <a:off x="0" y="950491"/>
        <a:ext cx="7571966" cy="622909"/>
      </dsp:txXfrm>
    </dsp:sp>
    <dsp:sp modelId="{BA8F9178-DE8C-9244-84C0-824108C652FD}">
      <dsp:nvSpPr>
        <dsp:cNvPr id="0" name=""/>
        <dsp:cNvSpPr/>
      </dsp:nvSpPr>
      <dsp:spPr>
        <a:xfrm rot="10800000">
          <a:off x="0" y="0"/>
          <a:ext cx="7571966" cy="9586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Data Input from Wal-Mart and Remitly</a:t>
          </a:r>
          <a:endParaRPr lang="en-US" sz="1600" b="0" kern="1200" dirty="0">
            <a:latin typeface="+mn-lt"/>
          </a:endParaRPr>
        </a:p>
      </dsp:txBody>
      <dsp:txXfrm rot="-10800000">
        <a:off x="0" y="0"/>
        <a:ext cx="7571966" cy="336489"/>
      </dsp:txXfrm>
    </dsp:sp>
    <dsp:sp modelId="{61750976-4667-2145-A557-FC4F8C15B306}">
      <dsp:nvSpPr>
        <dsp:cNvPr id="0" name=""/>
        <dsp:cNvSpPr/>
      </dsp:nvSpPr>
      <dsp:spPr>
        <a:xfrm>
          <a:off x="0" y="337670"/>
          <a:ext cx="7571966" cy="28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+mn-lt"/>
            </a:rPr>
            <a:t>Sender and recipient credentials, transaction details, location and devices info</a:t>
          </a:r>
          <a:endParaRPr lang="en-US" sz="1600" b="0" kern="1200" dirty="0">
            <a:latin typeface="+mn-lt"/>
          </a:endParaRPr>
        </a:p>
      </dsp:txBody>
      <dsp:txXfrm>
        <a:off x="0" y="337670"/>
        <a:ext cx="7571966" cy="28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4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9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58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9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2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91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epayment"/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176"/>
          <a:stretch/>
        </p:blipFill>
        <p:spPr bwMode="auto">
          <a:xfrm>
            <a:off x="0" y="0"/>
            <a:ext cx="71845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1"/>
          <p:cNvSpPr/>
          <p:nvPr/>
        </p:nvSpPr>
        <p:spPr>
          <a:xfrm>
            <a:off x="2273882" y="1872327"/>
            <a:ext cx="5857746" cy="1328074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96"/>
          <p:cNvSpPr txBox="1">
            <a:spLocks/>
          </p:cNvSpPr>
          <p:nvPr/>
        </p:nvSpPr>
        <p:spPr>
          <a:xfrm>
            <a:off x="2503416" y="2133014"/>
            <a:ext cx="4681155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b="1" dirty="0">
                <a:solidFill>
                  <a:srgbClr val="FFFFFF"/>
                </a:solidFill>
                <a:latin typeface="Barlow"/>
                <a:ea typeface="Barlow"/>
                <a:cs typeface="Barlow"/>
              </a:rPr>
              <a:t>ePayment</a:t>
            </a:r>
            <a:r>
              <a:rPr lang="en-US" sz="3800" b="1" dirty="0" smtClean="0">
                <a:solidFill>
                  <a:schemeClr val="bg1"/>
                </a:solidFill>
              </a:rPr>
              <a:t> </a:t>
            </a:r>
            <a:r>
              <a:rPr lang="en-US" sz="38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System</a:t>
            </a:r>
            <a:r>
              <a:rPr lang="en-US" sz="3800" b="1" dirty="0" smtClean="0">
                <a:solidFill>
                  <a:schemeClr val="bg1"/>
                </a:solidFill>
              </a:rPr>
              <a:t> </a:t>
            </a:r>
            <a:endParaRPr lang="en" sz="3800" b="1" dirty="0">
              <a:solidFill>
                <a:schemeClr val="bg1"/>
              </a:solidFill>
            </a:endParaRPr>
          </a:p>
        </p:txBody>
      </p:sp>
      <p:sp>
        <p:nvSpPr>
          <p:cNvPr id="10" name="Shape 96"/>
          <p:cNvSpPr txBox="1">
            <a:spLocks/>
          </p:cNvSpPr>
          <p:nvPr/>
        </p:nvSpPr>
        <p:spPr>
          <a:xfrm>
            <a:off x="7184571" y="4530585"/>
            <a:ext cx="1894115" cy="542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 smtClean="0">
                <a:solidFill>
                  <a:schemeClr val="tx1"/>
                </a:solidFill>
                <a:latin typeface="Barlow"/>
                <a:ea typeface="Barlow"/>
                <a:cs typeface="Barlow"/>
              </a:rPr>
              <a:t>Team 5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Barlow"/>
                <a:ea typeface="Barlow"/>
                <a:cs typeface="Barlow"/>
              </a:rPr>
              <a:t>Presented by: Joanna Qiu</a:t>
            </a:r>
            <a:endParaRPr lang="en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8637" y="393475"/>
            <a:ext cx="6978627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Instant Payment Network </a:t>
            </a:r>
            <a:r>
              <a:rPr lang="mr-IN" dirty="0" smtClean="0"/>
              <a:t>–</a:t>
            </a:r>
            <a:r>
              <a:rPr lang="en-US" dirty="0" smtClean="0"/>
              <a:t> SWIFT GPI</a:t>
            </a: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300"/>
          <p:cNvSpPr txBox="1">
            <a:spLocks noGrp="1"/>
          </p:cNvSpPr>
          <p:nvPr>
            <p:ph type="body" idx="1"/>
          </p:nvPr>
        </p:nvSpPr>
        <p:spPr>
          <a:xfrm>
            <a:off x="464568" y="1530766"/>
            <a:ext cx="2765245" cy="1621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Speed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Trust network among banks.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Banks credit recipients before receiving money from senders.</a:t>
            </a:r>
          </a:p>
        </p:txBody>
      </p:sp>
      <p:sp>
        <p:nvSpPr>
          <p:cNvPr id="10" name="Shape 300"/>
          <p:cNvSpPr txBox="1">
            <a:spLocks noGrp="1"/>
          </p:cNvSpPr>
          <p:nvPr>
            <p:ph type="body" idx="1"/>
          </p:nvPr>
        </p:nvSpPr>
        <p:spPr>
          <a:xfrm>
            <a:off x="5985155" y="1530766"/>
            <a:ext cx="2765245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Traceability</a:t>
            </a:r>
            <a:endParaRPr b="1" dirty="0"/>
          </a:p>
          <a:p>
            <a:pPr marL="0" indent="0">
              <a:buNone/>
            </a:pPr>
            <a:r>
              <a:rPr lang="en-US" sz="1600" dirty="0"/>
              <a:t>Unique number assigned to each </a:t>
            </a:r>
            <a:r>
              <a:rPr lang="en-US" sz="1600" dirty="0" smtClean="0"/>
              <a:t>transaction to </a:t>
            </a:r>
            <a:r>
              <a:rPr lang="en-US" sz="1600" dirty="0" smtClean="0"/>
              <a:t>record the </a:t>
            </a:r>
            <a:r>
              <a:rPr lang="en-US" sz="1600" dirty="0" smtClean="0"/>
              <a:t>status.</a:t>
            </a:r>
            <a:endParaRPr lang="en-US" sz="1600" dirty="0" smtClean="0"/>
          </a:p>
        </p:txBody>
      </p:sp>
      <p:sp>
        <p:nvSpPr>
          <p:cNvPr id="11" name="Shape 300"/>
          <p:cNvSpPr txBox="1">
            <a:spLocks noGrp="1"/>
          </p:cNvSpPr>
          <p:nvPr>
            <p:ph type="body" idx="1"/>
          </p:nvPr>
        </p:nvSpPr>
        <p:spPr>
          <a:xfrm>
            <a:off x="3224778" y="1530766"/>
            <a:ext cx="2620440" cy="2169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No limitations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No limitation on number of </a:t>
            </a:r>
            <a:r>
              <a:rPr lang="en-US" sz="1600" dirty="0" smtClean="0"/>
              <a:t>transactions and amount </a:t>
            </a:r>
            <a:r>
              <a:rPr lang="en-US" sz="1600" dirty="0" smtClean="0"/>
              <a:t>per transaction.</a:t>
            </a:r>
            <a:endParaRPr sz="1600" dirty="0"/>
          </a:p>
        </p:txBody>
      </p:sp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2" y="3265509"/>
            <a:ext cx="1993142" cy="148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28" y="3349995"/>
            <a:ext cx="2430684" cy="120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traceabilit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3" r="15824" b="12084"/>
          <a:stretch/>
        </p:blipFill>
        <p:spPr bwMode="auto">
          <a:xfrm>
            <a:off x="6049374" y="3482301"/>
            <a:ext cx="2368028" cy="9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96"/>
          <p:cNvSpPr txBox="1">
            <a:spLocks/>
          </p:cNvSpPr>
          <p:nvPr/>
        </p:nvSpPr>
        <p:spPr>
          <a:xfrm>
            <a:off x="3288328" y="4754028"/>
            <a:ext cx="5914664" cy="322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Source: https://</a:t>
            </a:r>
            <a:r>
              <a:rPr lang="en-US" sz="1000" dirty="0" err="1" smtClean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www.swift.com</a:t>
            </a:r>
            <a:r>
              <a:rPr lang="en-US" sz="1000" dirty="0" smtClean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/our-solutions/global-financial-messaging/payments-cash-management/swift-</a:t>
            </a:r>
            <a:r>
              <a:rPr lang="en-US" sz="1000" dirty="0" err="1" smtClean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gpi</a:t>
            </a:r>
            <a:endParaRPr lang="en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walmart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"/>
            <a:ext cx="711925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Shape 96"/>
          <p:cNvSpPr txBox="1">
            <a:spLocks/>
          </p:cNvSpPr>
          <p:nvPr/>
        </p:nvSpPr>
        <p:spPr>
          <a:xfrm>
            <a:off x="7119257" y="4601357"/>
            <a:ext cx="1894115" cy="542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 smtClean="0">
                <a:solidFill>
                  <a:schemeClr val="tx1"/>
                </a:solidFill>
                <a:latin typeface="Barlow"/>
                <a:ea typeface="Barlow"/>
                <a:cs typeface="Barlow"/>
              </a:rPr>
              <a:t>Team 5</a:t>
            </a:r>
          </a:p>
          <a:p>
            <a:r>
              <a:rPr lang="en-US" sz="1200" b="1" dirty="0" smtClean="0">
                <a:solidFill>
                  <a:schemeClr val="tx1"/>
                </a:solidFill>
                <a:latin typeface="Barlow"/>
                <a:ea typeface="Barlow"/>
                <a:cs typeface="Barlow"/>
              </a:rPr>
              <a:t>Presented by: Joanna Qiu</a:t>
            </a:r>
            <a:endParaRPr lang="en" sz="1200" b="1" dirty="0">
              <a:solidFill>
                <a:schemeClr val="tx1"/>
              </a:solidFill>
            </a:endParaRPr>
          </a:p>
        </p:txBody>
      </p:sp>
      <p:sp>
        <p:nvSpPr>
          <p:cNvPr id="8" name="Shape 11"/>
          <p:cNvSpPr/>
          <p:nvPr/>
        </p:nvSpPr>
        <p:spPr>
          <a:xfrm>
            <a:off x="3669577" y="1818854"/>
            <a:ext cx="4847699" cy="1328074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ctrTitle" idx="4294967295"/>
          </p:nvPr>
        </p:nvSpPr>
        <p:spPr>
          <a:xfrm>
            <a:off x="3757637" y="1902991"/>
            <a:ext cx="422538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smtClean="0">
                <a:solidFill>
                  <a:schemeClr val="bg1"/>
                </a:solidFill>
              </a:rPr>
              <a:t>THANK</a:t>
            </a:r>
            <a:r>
              <a:rPr lang="en-US" sz="3800" dirty="0" smtClean="0">
                <a:solidFill>
                  <a:schemeClr val="bg1"/>
                </a:solidFill>
              </a:rPr>
              <a:t>S ! </a:t>
            </a:r>
            <a:br>
              <a:rPr lang="en-US" sz="38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Any Questions?</a:t>
            </a:r>
            <a:endParaRPr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Business Need For Wal-Mart </a:t>
            </a:r>
            <a:r>
              <a:rPr lang="mr-IN" dirty="0" smtClean="0"/>
              <a:t>–</a:t>
            </a:r>
            <a:r>
              <a:rPr lang="en-US" dirty="0" smtClean="0"/>
              <a:t> Fraud Detection</a:t>
            </a: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65286" y="1685777"/>
            <a:ext cx="3696511" cy="2670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Fraud Detection system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Detect and prevent fraud when withdrawing cash at Wal-Mart using Remitly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Increase Wal-Mart’s reliability and lessen the risk of ePayment fraud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0" name="Picture 12" descr="mage result for walmart cashi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r="22540"/>
          <a:stretch/>
        </p:blipFill>
        <p:spPr bwMode="auto">
          <a:xfrm>
            <a:off x="7441866" y="2425931"/>
            <a:ext cx="1555698" cy="143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ge result for cas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3" b="11228"/>
          <a:stretch/>
        </p:blipFill>
        <p:spPr bwMode="auto">
          <a:xfrm>
            <a:off x="4663709" y="3577520"/>
            <a:ext cx="1797978" cy="13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e result for remitly 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62" y="1425082"/>
            <a:ext cx="1597107" cy="14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 rot="1566331">
            <a:off x="6602670" y="2219201"/>
            <a:ext cx="802105" cy="49316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8638540">
            <a:off x="6606973" y="4028757"/>
            <a:ext cx="802105" cy="49316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68" name="Picture 20" descr="mage result for frau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54" y="3021001"/>
            <a:ext cx="726935" cy="7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3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Four Types of Frauds</a:t>
            </a: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300"/>
          <p:cNvSpPr txBox="1">
            <a:spLocks noGrp="1"/>
          </p:cNvSpPr>
          <p:nvPr>
            <p:ph type="body" idx="1"/>
          </p:nvPr>
        </p:nvSpPr>
        <p:spPr>
          <a:xfrm>
            <a:off x="1182199" y="1426596"/>
            <a:ext cx="2765245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Money Laundering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Money illegally obtained.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Make dirty money appear legal through transfers.</a:t>
            </a:r>
            <a:endParaRPr sz="1600" dirty="0"/>
          </a:p>
        </p:txBody>
      </p:sp>
      <p:sp>
        <p:nvSpPr>
          <p:cNvPr id="17" name="Shape 300"/>
          <p:cNvSpPr txBox="1">
            <a:spLocks noGrp="1"/>
          </p:cNvSpPr>
          <p:nvPr>
            <p:ph type="body" idx="1"/>
          </p:nvPr>
        </p:nvSpPr>
        <p:spPr>
          <a:xfrm>
            <a:off x="5063915" y="1426596"/>
            <a:ext cx="3487125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Impersonation </a:t>
            </a:r>
          </a:p>
          <a:p>
            <a:pPr marL="0" lvl="0" indent="0" rtl="0">
              <a:spcBef>
                <a:spcPts val="600"/>
              </a:spcBef>
              <a:buNone/>
            </a:pPr>
            <a:r>
              <a:rPr lang="en-US" sz="1600" dirty="0" smtClean="0"/>
              <a:t>Pretending to be the sender/recipient.</a:t>
            </a:r>
            <a:endParaRPr lang="en-US" sz="1600" dirty="0"/>
          </a:p>
          <a:p>
            <a:pPr marL="0" lvl="0" indent="0" rtl="0">
              <a:spcBef>
                <a:spcPts val="600"/>
              </a:spcBef>
              <a:buNone/>
            </a:pPr>
            <a:r>
              <a:rPr lang="en-US" sz="1600" dirty="0" smtClean="0"/>
              <a:t>Usually caused by phishing credentials or leaked bank account information.</a:t>
            </a:r>
            <a:endParaRPr sz="1600" dirty="0"/>
          </a:p>
        </p:txBody>
      </p:sp>
      <p:sp>
        <p:nvSpPr>
          <p:cNvPr id="18" name="Shape 300"/>
          <p:cNvSpPr txBox="1">
            <a:spLocks noGrp="1"/>
          </p:cNvSpPr>
          <p:nvPr>
            <p:ph type="body" idx="1"/>
          </p:nvPr>
        </p:nvSpPr>
        <p:spPr>
          <a:xfrm>
            <a:off x="1182199" y="3197305"/>
            <a:ext cx="3009657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Elder Financial Abuse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M</a:t>
            </a:r>
            <a:r>
              <a:rPr lang="en-US" sz="1600" dirty="0" smtClean="0"/>
              <a:t>isappropriation </a:t>
            </a:r>
            <a:r>
              <a:rPr lang="en-US" sz="1600" dirty="0"/>
              <a:t>of </a:t>
            </a:r>
            <a:r>
              <a:rPr lang="en-US" sz="1600" dirty="0" smtClean="0"/>
              <a:t>elder’s financial </a:t>
            </a:r>
            <a:r>
              <a:rPr lang="en-US" sz="1600" dirty="0"/>
              <a:t>resources </a:t>
            </a:r>
            <a:r>
              <a:rPr lang="en-US" sz="1600" dirty="0" smtClean="0"/>
              <a:t>by deliberately establishing a trust relationship.</a:t>
            </a:r>
            <a:endParaRPr sz="1600" dirty="0"/>
          </a:p>
        </p:txBody>
      </p:sp>
      <p:sp>
        <p:nvSpPr>
          <p:cNvPr id="19" name="Shape 300"/>
          <p:cNvSpPr txBox="1">
            <a:spLocks noGrp="1"/>
          </p:cNvSpPr>
          <p:nvPr>
            <p:ph type="body" idx="1"/>
          </p:nvPr>
        </p:nvSpPr>
        <p:spPr>
          <a:xfrm>
            <a:off x="5063915" y="3197305"/>
            <a:ext cx="3487125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Terror Financing </a:t>
            </a:r>
          </a:p>
          <a:p>
            <a:pPr marL="0" lvl="0" indent="0" rtl="0">
              <a:spcBef>
                <a:spcPts val="600"/>
              </a:spcBef>
              <a:buNone/>
            </a:pPr>
            <a:r>
              <a:rPr lang="en-US" sz="1600" dirty="0" smtClean="0"/>
              <a:t>Financial transfers related to terrorism</a:t>
            </a:r>
            <a:r>
              <a:rPr lang="en-US" sz="1600" dirty="0" smtClean="0"/>
              <a:t>.</a:t>
            </a:r>
            <a:endParaRPr lang="en-US" sz="1600" dirty="0" smtClean="0"/>
          </a:p>
        </p:txBody>
      </p:sp>
      <p:pic>
        <p:nvPicPr>
          <p:cNvPr id="2050" name="Picture 2" descr="mage result for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0" y="3226976"/>
            <a:ext cx="732629" cy="7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96" y="3226976"/>
            <a:ext cx="717219" cy="71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86" y="1488651"/>
            <a:ext cx="732629" cy="7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9" y="1446284"/>
            <a:ext cx="732630" cy="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Fraud Detection System</a:t>
            </a:r>
            <a:endParaRPr dirty="0"/>
          </a:p>
        </p:txBody>
      </p:sp>
      <p:grpSp>
        <p:nvGrpSpPr>
          <p:cNvPr id="306" name="Shape 306"/>
          <p:cNvGrpSpPr/>
          <p:nvPr/>
        </p:nvGrpSpPr>
        <p:grpSpPr>
          <a:xfrm>
            <a:off x="8176601" y="622214"/>
            <a:ext cx="355087" cy="349235"/>
            <a:chOff x="1244325" y="4999400"/>
            <a:chExt cx="444525" cy="437200"/>
          </a:xfrm>
        </p:grpSpPr>
        <p:sp>
          <p:nvSpPr>
            <p:cNvPr id="307" name="Shape 30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771795"/>
              </p:ext>
            </p:extLst>
          </p:nvPr>
        </p:nvGraphicFramePr>
        <p:xfrm>
          <a:off x="893851" y="1406613"/>
          <a:ext cx="7571966" cy="3473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Rule Based (Algorithmic) Fraud Detection</a:t>
            </a:r>
            <a:endParaRPr dirty="0"/>
          </a:p>
        </p:txBody>
      </p:sp>
      <p:grpSp>
        <p:nvGrpSpPr>
          <p:cNvPr id="306" name="Shape 306"/>
          <p:cNvGrpSpPr/>
          <p:nvPr/>
        </p:nvGrpSpPr>
        <p:grpSpPr>
          <a:xfrm>
            <a:off x="8176601" y="622214"/>
            <a:ext cx="355087" cy="349235"/>
            <a:chOff x="1244325" y="4999400"/>
            <a:chExt cx="444525" cy="437200"/>
          </a:xfrm>
        </p:grpSpPr>
        <p:sp>
          <p:nvSpPr>
            <p:cNvPr id="307" name="Shape 30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" name="Shape 98"/>
          <p:cNvSpPr txBox="1">
            <a:spLocks noGrp="1"/>
          </p:cNvSpPr>
          <p:nvPr>
            <p:ph type="body" idx="1"/>
          </p:nvPr>
        </p:nvSpPr>
        <p:spPr>
          <a:xfrm>
            <a:off x="855439" y="1335703"/>
            <a:ext cx="3860398" cy="219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Rules in fraud </a:t>
            </a:r>
            <a:r>
              <a:rPr lang="en-US" b="1" dirty="0"/>
              <a:t>d</a:t>
            </a:r>
            <a:r>
              <a:rPr lang="en-US" b="1" dirty="0" smtClean="0"/>
              <a:t>etection system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dirty="0"/>
              <a:t>A recipient </a:t>
            </a:r>
            <a:r>
              <a:rPr lang="en-US" dirty="0" smtClean="0"/>
              <a:t>order cash at </a:t>
            </a:r>
            <a:r>
              <a:rPr lang="en-US" dirty="0"/>
              <a:t>a Wal-Mart </a:t>
            </a:r>
            <a:r>
              <a:rPr lang="en-US" dirty="0" smtClean="0"/>
              <a:t>which </a:t>
            </a:r>
            <a:r>
              <a:rPr lang="en-US" dirty="0"/>
              <a:t>is </a:t>
            </a:r>
            <a:r>
              <a:rPr lang="en-US" b="1" dirty="0">
                <a:solidFill>
                  <a:srgbClr val="FF0000"/>
                </a:solidFill>
              </a:rPr>
              <a:t>not </a:t>
            </a:r>
            <a:r>
              <a:rPr lang="en-US" b="1" dirty="0" smtClean="0">
                <a:solidFill>
                  <a:srgbClr val="FF0000"/>
                </a:solidFill>
              </a:rPr>
              <a:t>located in the residential country/state</a:t>
            </a:r>
            <a:r>
              <a:rPr lang="en-US" dirty="0" smtClean="0"/>
              <a:t> </a:t>
            </a:r>
            <a:r>
              <a:rPr lang="en-US" dirty="0"/>
              <a:t>for the </a:t>
            </a:r>
            <a:r>
              <a:rPr lang="en-US" dirty="0" smtClean="0"/>
              <a:t>recipient.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b="1" dirty="0" smtClean="0">
                <a:solidFill>
                  <a:srgbClr val="FF0000"/>
                </a:solidFill>
              </a:rPr>
              <a:t>50%</a:t>
            </a:r>
            <a:r>
              <a:rPr lang="en-US" sz="1800" dirty="0" smtClean="0"/>
              <a:t> probability of </a:t>
            </a:r>
            <a:r>
              <a:rPr lang="en-US" sz="1800" b="1" dirty="0" smtClean="0">
                <a:solidFill>
                  <a:srgbClr val="FF0000"/>
                </a:solidFill>
              </a:rPr>
              <a:t>impersonation</a:t>
            </a:r>
            <a:endParaRPr lang="en-US" sz="1800" dirty="0" smtClean="0"/>
          </a:p>
        </p:txBody>
      </p:sp>
      <p:sp>
        <p:nvSpPr>
          <p:cNvPr id="12" name="Shape 98"/>
          <p:cNvSpPr txBox="1">
            <a:spLocks noGrp="1"/>
          </p:cNvSpPr>
          <p:nvPr>
            <p:ph type="body" idx="1"/>
          </p:nvPr>
        </p:nvSpPr>
        <p:spPr>
          <a:xfrm>
            <a:off x="4965559" y="1335703"/>
            <a:ext cx="3784841" cy="2198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Data from a transaction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Tony’s residential country is in </a:t>
            </a:r>
            <a:r>
              <a:rPr lang="en-US" dirty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Philippines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dirty="0" smtClean="0"/>
              <a:t>Tony withdraw cash </a:t>
            </a:r>
            <a:r>
              <a:rPr lang="en-US" dirty="0" smtClean="0"/>
              <a:t>at a Wal-Mart in </a:t>
            </a:r>
            <a:r>
              <a:rPr lang="en-US" b="1" dirty="0" smtClean="0">
                <a:solidFill>
                  <a:srgbClr val="FF0000"/>
                </a:solidFill>
              </a:rPr>
              <a:t>Washington DC, USA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  <p:sp>
        <p:nvSpPr>
          <p:cNvPr id="13" name="Shape 98"/>
          <p:cNvSpPr txBox="1">
            <a:spLocks noGrp="1"/>
          </p:cNvSpPr>
          <p:nvPr>
            <p:ph type="body" idx="1"/>
          </p:nvPr>
        </p:nvSpPr>
        <p:spPr>
          <a:xfrm>
            <a:off x="855439" y="3534338"/>
            <a:ext cx="7734600" cy="1292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Output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[Money Laundering, Impersonation, Elder </a:t>
            </a:r>
            <a:r>
              <a:rPr lang="en-US" dirty="0" smtClean="0"/>
              <a:t>Financial Abuse, Terror Financing]</a:t>
            </a:r>
            <a:endParaRPr lang="en-US" sz="1800" dirty="0" smtClean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[0%, 50%, 0%, 0%]</a:t>
            </a:r>
          </a:p>
        </p:txBody>
      </p:sp>
    </p:spTree>
    <p:extLst>
      <p:ext uri="{BB962C8B-B14F-4D97-AF65-F5344CB8AC3E}">
        <p14:creationId xmlns:p14="http://schemas.microsoft.com/office/powerpoint/2010/main" val="3591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Learning Algorithms</a:t>
            </a:r>
            <a:endParaRPr dirty="0"/>
          </a:p>
        </p:txBody>
      </p:sp>
      <p:grpSp>
        <p:nvGrpSpPr>
          <p:cNvPr id="306" name="Shape 306"/>
          <p:cNvGrpSpPr/>
          <p:nvPr/>
        </p:nvGrpSpPr>
        <p:grpSpPr>
          <a:xfrm>
            <a:off x="8176601" y="622214"/>
            <a:ext cx="355087" cy="349235"/>
            <a:chOff x="1244325" y="4999400"/>
            <a:chExt cx="444525" cy="437200"/>
          </a:xfrm>
        </p:grpSpPr>
        <p:sp>
          <p:nvSpPr>
            <p:cNvPr id="307" name="Shape 30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098" name="Picture 2" descr="mage result for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11" y="1787416"/>
            <a:ext cx="2658410" cy="319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98"/>
          <p:cNvSpPr txBox="1">
            <a:spLocks noGrp="1"/>
          </p:cNvSpPr>
          <p:nvPr>
            <p:ph type="body" idx="1"/>
          </p:nvPr>
        </p:nvSpPr>
        <p:spPr>
          <a:xfrm>
            <a:off x="5730528" y="1292407"/>
            <a:ext cx="2331759" cy="49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smtClean="0"/>
              <a:t>Artificial Neural Network</a:t>
            </a:r>
            <a:endParaRPr sz="1600" dirty="0"/>
          </a:p>
        </p:txBody>
      </p:sp>
      <p:sp>
        <p:nvSpPr>
          <p:cNvPr id="12" name="Shape 96"/>
          <p:cNvSpPr txBox="1">
            <a:spLocks/>
          </p:cNvSpPr>
          <p:nvPr/>
        </p:nvSpPr>
        <p:spPr>
          <a:xfrm>
            <a:off x="5730528" y="4820207"/>
            <a:ext cx="3552310" cy="322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Source: https://</a:t>
            </a:r>
            <a:r>
              <a:rPr lang="en-US" sz="1000" dirty="0" err="1">
                <a:solidFill>
                  <a:schemeClr val="tx2"/>
                </a:solidFill>
                <a:latin typeface="Barlow"/>
                <a:ea typeface="Barlow"/>
                <a:cs typeface="Barlow"/>
              </a:rPr>
              <a:t>en.wikipedia.org</a:t>
            </a:r>
            <a:r>
              <a:rPr lang="en-US" sz="1000" dirty="0">
                <a:solidFill>
                  <a:schemeClr val="tx2"/>
                </a:solidFill>
                <a:latin typeface="Barlow"/>
                <a:ea typeface="Barlow"/>
                <a:cs typeface="Barlow"/>
              </a:rPr>
              <a:t>/wiki/</a:t>
            </a:r>
            <a:r>
              <a:rPr lang="en-US" sz="1000" dirty="0" err="1">
                <a:solidFill>
                  <a:schemeClr val="tx2"/>
                </a:solidFill>
                <a:latin typeface="Barlow"/>
                <a:ea typeface="Barlow"/>
                <a:cs typeface="Barlow"/>
              </a:rPr>
              <a:t>Artificial_neural_network</a:t>
            </a:r>
            <a:endParaRPr lang="en" sz="1000" dirty="0">
              <a:solidFill>
                <a:schemeClr val="tx2"/>
              </a:solidFill>
            </a:endParaRPr>
          </a:p>
        </p:txBody>
      </p:sp>
      <p:sp>
        <p:nvSpPr>
          <p:cNvPr id="13" name="Shape 98"/>
          <p:cNvSpPr txBox="1">
            <a:spLocks noGrp="1"/>
          </p:cNvSpPr>
          <p:nvPr>
            <p:ph type="body" idx="1"/>
          </p:nvPr>
        </p:nvSpPr>
        <p:spPr>
          <a:xfrm>
            <a:off x="1182200" y="1439353"/>
            <a:ext cx="3867032" cy="3310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Neural Networks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dirty="0" smtClean="0"/>
              <a:t>Support both supervised and unsupervised learning, able to detect new patterns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dirty="0"/>
              <a:t>C</a:t>
            </a:r>
            <a:r>
              <a:rPr lang="en-US" sz="1800" dirty="0" smtClean="0"/>
              <a:t>aptures complicated relationship</a:t>
            </a:r>
            <a:r>
              <a:rPr lang="en-US" sz="1800" dirty="0" smtClean="0"/>
              <a:t>, more accurate </a:t>
            </a:r>
            <a:r>
              <a:rPr lang="en-US" sz="1800" dirty="0" smtClean="0"/>
              <a:t>results </a:t>
            </a:r>
            <a:r>
              <a:rPr lang="en-US" dirty="0" smtClean="0"/>
              <a:t>faster </a:t>
            </a:r>
            <a:r>
              <a:rPr lang="en-US" dirty="0"/>
              <a:t>and </a:t>
            </a:r>
            <a:r>
              <a:rPr lang="en-US" altLang="zh-CN" dirty="0"/>
              <a:t>more </a:t>
            </a:r>
            <a:r>
              <a:rPr lang="en-US" dirty="0" smtClean="0"/>
              <a:t>efficiently</a:t>
            </a:r>
            <a:endParaRPr lang="en-US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134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8637" y="393475"/>
            <a:ext cx="6978627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Business Need For Wal-Mart </a:t>
            </a:r>
            <a:r>
              <a:rPr lang="mr-IN" dirty="0" smtClean="0"/>
              <a:t>–</a:t>
            </a:r>
            <a:r>
              <a:rPr lang="en-US" dirty="0" smtClean="0"/>
              <a:t> Real Time Payment</a:t>
            </a: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hape 98"/>
          <p:cNvSpPr txBox="1">
            <a:spLocks noGrp="1"/>
          </p:cNvSpPr>
          <p:nvPr>
            <p:ph type="body" idx="1"/>
          </p:nvPr>
        </p:nvSpPr>
        <p:spPr>
          <a:xfrm>
            <a:off x="1048637" y="1531692"/>
            <a:ext cx="3656927" cy="2680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Real Time Payment</a:t>
            </a:r>
            <a:endParaRPr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Pay employee wages on demand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Pay suppliers immediately to take the early pay discounts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Improve employee satisfaction and reduce costs</a:t>
            </a:r>
          </a:p>
        </p:txBody>
      </p:sp>
      <p:pic>
        <p:nvPicPr>
          <p:cNvPr id="1026" name="Picture 2" descr="mage result for employee w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60" y="1675522"/>
            <a:ext cx="1802640" cy="11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suppli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20" y="3029200"/>
            <a:ext cx="1534099" cy="153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2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8637" y="393475"/>
            <a:ext cx="6978627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Real Time Payment System</a:t>
            </a: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6" name="Picture 6" descr="mage result for ERP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24" y="1680731"/>
            <a:ext cx="831367" cy="84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ge result for h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55" y="1694654"/>
            <a:ext cx="831535" cy="8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90" y="1881424"/>
            <a:ext cx="1222281" cy="5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mage result for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44" y="3373502"/>
            <a:ext cx="1570594" cy="11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ge result for SWIFT G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01" y="3469227"/>
            <a:ext cx="2060695" cy="12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98"/>
          <p:cNvSpPr txBox="1">
            <a:spLocks noGrp="1"/>
          </p:cNvSpPr>
          <p:nvPr>
            <p:ph type="body" idx="1"/>
          </p:nvPr>
        </p:nvSpPr>
        <p:spPr>
          <a:xfrm>
            <a:off x="3287716" y="2475656"/>
            <a:ext cx="959240" cy="70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</a:t>
            </a:r>
            <a:r>
              <a:rPr lang="en-US" sz="1600" dirty="0" smtClean="0"/>
              <a:t>ayment Order</a:t>
            </a:r>
            <a:endParaRPr sz="1600" dirty="0"/>
          </a:p>
        </p:txBody>
      </p:sp>
      <p:sp>
        <p:nvSpPr>
          <p:cNvPr id="6" name="Right Arrow 5"/>
          <p:cNvSpPr/>
          <p:nvPr/>
        </p:nvSpPr>
        <p:spPr>
          <a:xfrm>
            <a:off x="2640911" y="2027312"/>
            <a:ext cx="1086143" cy="2996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3846104" y="2790823"/>
            <a:ext cx="767275" cy="2996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98"/>
          <p:cNvSpPr txBox="1">
            <a:spLocks noGrp="1"/>
          </p:cNvSpPr>
          <p:nvPr>
            <p:ph type="body" idx="1"/>
          </p:nvPr>
        </p:nvSpPr>
        <p:spPr>
          <a:xfrm>
            <a:off x="2701846" y="1374274"/>
            <a:ext cx="964271" cy="558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</a:t>
            </a:r>
            <a:r>
              <a:rPr lang="en-US" sz="1600" dirty="0" smtClean="0"/>
              <a:t>ayment Request</a:t>
            </a:r>
            <a:endParaRPr sz="1600" dirty="0"/>
          </a:p>
        </p:txBody>
      </p:sp>
      <p:sp>
        <p:nvSpPr>
          <p:cNvPr id="32" name="Right Arrow 31"/>
          <p:cNvSpPr/>
          <p:nvPr/>
        </p:nvSpPr>
        <p:spPr>
          <a:xfrm>
            <a:off x="5135401" y="3892930"/>
            <a:ext cx="888200" cy="29946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hape 98"/>
          <p:cNvSpPr txBox="1">
            <a:spLocks noGrp="1"/>
          </p:cNvSpPr>
          <p:nvPr>
            <p:ph type="body" idx="1"/>
          </p:nvPr>
        </p:nvSpPr>
        <p:spPr>
          <a:xfrm>
            <a:off x="5112873" y="3186133"/>
            <a:ext cx="1151833" cy="70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P</a:t>
            </a:r>
            <a:r>
              <a:rPr lang="en-US" sz="1600" smtClean="0"/>
              <a:t>ayment Order</a:t>
            </a:r>
            <a:endParaRPr sz="1600" dirty="0"/>
          </a:p>
        </p:txBody>
      </p:sp>
      <p:sp>
        <p:nvSpPr>
          <p:cNvPr id="34" name="Right Arrow 33"/>
          <p:cNvSpPr/>
          <p:nvPr/>
        </p:nvSpPr>
        <p:spPr>
          <a:xfrm rot="16200000">
            <a:off x="7152548" y="2976672"/>
            <a:ext cx="827908" cy="2996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98"/>
          <p:cNvSpPr txBox="1">
            <a:spLocks noGrp="1"/>
          </p:cNvSpPr>
          <p:nvPr>
            <p:ph type="body" idx="1"/>
          </p:nvPr>
        </p:nvSpPr>
        <p:spPr>
          <a:xfrm>
            <a:off x="7726271" y="2760590"/>
            <a:ext cx="1041779" cy="70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</a:t>
            </a:r>
            <a:r>
              <a:rPr lang="en-US" sz="1600" dirty="0" smtClean="0"/>
              <a:t>ayment Received</a:t>
            </a:r>
            <a:endParaRPr sz="1600" dirty="0"/>
          </a:p>
        </p:txBody>
      </p:sp>
      <p:sp>
        <p:nvSpPr>
          <p:cNvPr id="36" name="Shape 98"/>
          <p:cNvSpPr txBox="1">
            <a:spLocks noGrp="1"/>
          </p:cNvSpPr>
          <p:nvPr>
            <p:ph type="body" idx="1"/>
          </p:nvPr>
        </p:nvSpPr>
        <p:spPr>
          <a:xfrm>
            <a:off x="3488500" y="4339110"/>
            <a:ext cx="1567684" cy="49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smtClean="0"/>
              <a:t>Walmart’s Bank</a:t>
            </a:r>
            <a:endParaRPr sz="1600" dirty="0"/>
          </a:p>
        </p:txBody>
      </p:sp>
      <p:pic>
        <p:nvPicPr>
          <p:cNvPr id="37" name="Picture 2" descr="mage result for walmar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6"/>
          <a:stretch/>
        </p:blipFill>
        <p:spPr bwMode="auto">
          <a:xfrm>
            <a:off x="878855" y="2581357"/>
            <a:ext cx="1683986" cy="4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98"/>
          <p:cNvSpPr txBox="1">
            <a:spLocks noGrp="1"/>
          </p:cNvSpPr>
          <p:nvPr>
            <p:ph type="body" idx="1"/>
          </p:nvPr>
        </p:nvSpPr>
        <p:spPr>
          <a:xfrm>
            <a:off x="7053948" y="2202234"/>
            <a:ext cx="1245601" cy="49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Recipients</a:t>
            </a:r>
            <a:endParaRPr sz="1600" dirty="0"/>
          </a:p>
        </p:txBody>
      </p:sp>
      <p:pic>
        <p:nvPicPr>
          <p:cNvPr id="3074" name="Picture 2" descr="mage result for employe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3" t="27949" r="14785" b="24759"/>
          <a:stretch/>
        </p:blipFill>
        <p:spPr bwMode="auto">
          <a:xfrm>
            <a:off x="6795326" y="1462079"/>
            <a:ext cx="1542352" cy="4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lated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9" b="39866"/>
          <a:stretch/>
        </p:blipFill>
        <p:spPr bwMode="auto">
          <a:xfrm>
            <a:off x="6751618" y="1975988"/>
            <a:ext cx="1638773" cy="3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8637" y="393475"/>
            <a:ext cx="6978627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Payment Order </a:t>
            </a:r>
            <a:r>
              <a:rPr lang="mr-IN" dirty="0" smtClean="0"/>
              <a:t>–</a:t>
            </a:r>
            <a:r>
              <a:rPr lang="en-US" dirty="0" smtClean="0"/>
              <a:t> ISO 20022</a:t>
            </a:r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Shape 10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98"/>
          <p:cNvSpPr txBox="1">
            <a:spLocks noGrp="1"/>
          </p:cNvSpPr>
          <p:nvPr>
            <p:ph type="body" idx="1"/>
          </p:nvPr>
        </p:nvSpPr>
        <p:spPr>
          <a:xfrm>
            <a:off x="464579" y="1295443"/>
            <a:ext cx="3682937" cy="1971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ISO 20022 Messages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Structured </a:t>
            </a:r>
            <a:r>
              <a:rPr lang="en-US" sz="1800" dirty="0"/>
              <a:t>and standard xml based format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Flexible character length and </a:t>
            </a:r>
            <a:r>
              <a:rPr lang="en-US" sz="1800" dirty="0" smtClean="0"/>
              <a:t>types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smtClean="0"/>
              <a:t>Rich </a:t>
            </a:r>
            <a:r>
              <a:rPr lang="en-US" sz="1800" dirty="0"/>
              <a:t>resources of toolsets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 smtClean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554" r="8667" b="66484"/>
          <a:stretch/>
        </p:blipFill>
        <p:spPr>
          <a:xfrm>
            <a:off x="464579" y="3362535"/>
            <a:ext cx="3524541" cy="1654156"/>
          </a:xfrm>
          <a:prstGeom prst="rect">
            <a:avLst/>
          </a:prstGeom>
        </p:spPr>
      </p:pic>
      <p:pic>
        <p:nvPicPr>
          <p:cNvPr id="10" name="Picture 6" descr="mage result for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47" y="1570249"/>
            <a:ext cx="1477924" cy="11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age result for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54" y="2942273"/>
            <a:ext cx="1477924" cy="11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19425548">
            <a:off x="4951801" y="2297458"/>
            <a:ext cx="1191969" cy="2996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273159">
            <a:off x="7418698" y="2324368"/>
            <a:ext cx="1056897" cy="2996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98"/>
          <p:cNvSpPr txBox="1">
            <a:spLocks noGrp="1"/>
          </p:cNvSpPr>
          <p:nvPr>
            <p:ph type="body" idx="1"/>
          </p:nvPr>
        </p:nvSpPr>
        <p:spPr>
          <a:xfrm>
            <a:off x="5997372" y="2468220"/>
            <a:ext cx="1567684" cy="49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smtClean="0"/>
              <a:t>Walmart’s Bank</a:t>
            </a:r>
            <a:endParaRPr sz="1600" dirty="0"/>
          </a:p>
        </p:txBody>
      </p:sp>
      <p:sp>
        <p:nvSpPr>
          <p:cNvPr id="20" name="Shape 98"/>
          <p:cNvSpPr txBox="1">
            <a:spLocks noGrp="1"/>
          </p:cNvSpPr>
          <p:nvPr>
            <p:ph type="body" idx="1"/>
          </p:nvPr>
        </p:nvSpPr>
        <p:spPr>
          <a:xfrm>
            <a:off x="7659854" y="3843756"/>
            <a:ext cx="1567684" cy="49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Supplier’s Bank</a:t>
            </a:r>
            <a:endParaRPr sz="1600" dirty="0"/>
          </a:p>
        </p:txBody>
      </p:sp>
      <p:sp>
        <p:nvSpPr>
          <p:cNvPr id="23" name="Shape 98"/>
          <p:cNvSpPr txBox="1">
            <a:spLocks noGrp="1"/>
          </p:cNvSpPr>
          <p:nvPr>
            <p:ph type="body" idx="1"/>
          </p:nvPr>
        </p:nvSpPr>
        <p:spPr>
          <a:xfrm>
            <a:off x="8041011" y="1500062"/>
            <a:ext cx="1096767" cy="558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ISO 20022</a:t>
            </a:r>
            <a:r>
              <a:rPr lang="en-US" sz="1600" dirty="0"/>
              <a:t> </a:t>
            </a:r>
            <a:r>
              <a:rPr lang="en-US" sz="1600" dirty="0" smtClean="0"/>
              <a:t>Payment order</a:t>
            </a:r>
          </a:p>
        </p:txBody>
      </p:sp>
      <p:pic>
        <p:nvPicPr>
          <p:cNvPr id="1026" name="Picture 2" descr="mage result for walm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1957" r="3447"/>
          <a:stretch/>
        </p:blipFill>
        <p:spPr bwMode="auto">
          <a:xfrm>
            <a:off x="4242314" y="3131217"/>
            <a:ext cx="1574123" cy="9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hape 98"/>
          <p:cNvSpPr txBox="1">
            <a:spLocks noGrp="1"/>
          </p:cNvSpPr>
          <p:nvPr>
            <p:ph type="body" idx="1"/>
          </p:nvPr>
        </p:nvSpPr>
        <p:spPr>
          <a:xfrm>
            <a:off x="4657199" y="1500062"/>
            <a:ext cx="1096767" cy="558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ISO 20022</a:t>
            </a:r>
            <a:r>
              <a:rPr lang="en-US" sz="1600" dirty="0"/>
              <a:t> </a:t>
            </a:r>
            <a:r>
              <a:rPr lang="en-US" sz="1600" dirty="0" smtClean="0"/>
              <a:t>Payment order</a:t>
            </a:r>
          </a:p>
        </p:txBody>
      </p:sp>
    </p:spTree>
    <p:extLst>
      <p:ext uri="{BB962C8B-B14F-4D97-AF65-F5344CB8AC3E}">
        <p14:creationId xmlns:p14="http://schemas.microsoft.com/office/powerpoint/2010/main" val="6840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422</Words>
  <Application>Microsoft Macintosh PowerPoint</Application>
  <PresentationFormat>On-screen Show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Barlow</vt:lpstr>
      <vt:lpstr>Arial</vt:lpstr>
      <vt:lpstr>Basset template</vt:lpstr>
      <vt:lpstr>PowerPoint Presentation</vt:lpstr>
      <vt:lpstr>Business Need For Wal-Mart – Fraud Detection</vt:lpstr>
      <vt:lpstr>Four Types of Frauds</vt:lpstr>
      <vt:lpstr>Fraud Detection System</vt:lpstr>
      <vt:lpstr>Rule Based (Algorithmic) Fraud Detection</vt:lpstr>
      <vt:lpstr>Machine Learning Algorithms</vt:lpstr>
      <vt:lpstr>Business Need For Wal-Mart – Real Time Payment</vt:lpstr>
      <vt:lpstr>Real Time Payment System</vt:lpstr>
      <vt:lpstr>Payment Order – ISO 20022</vt:lpstr>
      <vt:lpstr>Instant Payment Network – SWIFT GPI</vt:lpstr>
      <vt:lpstr>THANKS !  Any Questions?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</dc:title>
  <cp:lastModifiedBy>Hongzi Mao</cp:lastModifiedBy>
  <cp:revision>146</cp:revision>
  <dcterms:modified xsi:type="dcterms:W3CDTF">2018-06-22T04:18:46Z</dcterms:modified>
</cp:coreProperties>
</file>